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8288000" cy="10287000"/>
  <p:notesSz cx="6858000" cy="9144000"/>
  <p:embeddedFontLst>
    <p:embeddedFont>
      <p:font typeface="Fira Code Light Bold" panose="020B0604020202020204" charset="0"/>
      <p:regular r:id="rId67"/>
    </p:embeddedFont>
    <p:embeddedFont>
      <p:font typeface="Canva Sans" panose="020B0604020202020204" charset="0"/>
      <p:regular r:id="rId68"/>
    </p:embeddedFont>
    <p:embeddedFont>
      <p:font typeface="Inria Serif Bold" panose="020B0604020202020204" charset="0"/>
      <p:regular r:id="rId69"/>
    </p:embeddedFont>
    <p:embeddedFont>
      <p:font typeface="Canva Sans Bold" panose="020B0604020202020204" charset="0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Fira Code Light" panose="020B0604020202020204" charset="0"/>
      <p:regular r:id="rId75"/>
    </p:embeddedFont>
    <p:embeddedFont>
      <p:font typeface="Inria Serif" panose="020B0604020202020204" charset="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61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1666" r="11666"/>
          <a:stretch>
            <a:fillRect/>
          </a:stretch>
        </p:blipFill>
        <p:spPr>
          <a:xfrm rot="-10800000">
            <a:off x="0" y="8273582"/>
            <a:ext cx="18288000" cy="205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324735">
            <a:off x="10274087" y="8710549"/>
            <a:ext cx="10981400" cy="33414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t="3840" b="6550"/>
          <a:stretch>
            <a:fillRect/>
          </a:stretch>
        </p:blipFill>
        <p:spPr>
          <a:xfrm rot="-5400000">
            <a:off x="11562276" y="4789929"/>
            <a:ext cx="2806705" cy="57160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19065" y="1834658"/>
            <a:ext cx="12849871" cy="66176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t="3213" b="3213"/>
          <a:stretch>
            <a:fillRect/>
          </a:stretch>
        </p:blipFill>
        <p:spPr>
          <a:xfrm rot="-828382">
            <a:off x="-1233700" y="-2972567"/>
            <a:ext cx="11822106" cy="398240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4189998" y="6321099"/>
            <a:ext cx="9908003" cy="3303089"/>
            <a:chOff x="0" y="-321069"/>
            <a:chExt cx="2609515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09515" cy="227812"/>
            </a:xfrm>
            <a:custGeom>
              <a:avLst/>
              <a:gdLst/>
              <a:ahLst/>
              <a:cxnLst/>
              <a:rect l="l" t="t" r="r" b="b"/>
              <a:pathLst>
                <a:path w="2609515" h="227812">
                  <a:moveTo>
                    <a:pt x="0" y="0"/>
                  </a:moveTo>
                  <a:lnTo>
                    <a:pt x="2609515" y="0"/>
                  </a:lnTo>
                  <a:lnTo>
                    <a:pt x="2609515" y="227812"/>
                  </a:lnTo>
                  <a:lnTo>
                    <a:pt x="0" y="227812"/>
                  </a:lnTo>
                  <a:close/>
                </a:path>
              </a:pathLst>
            </a:custGeom>
            <a:solidFill>
              <a:srgbClr val="E0BAB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321618" y="-321069"/>
              <a:ext cx="196569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dirty="0">
                  <a:solidFill>
                    <a:srgbClr val="231815"/>
                  </a:solidFill>
                  <a:latin typeface="Fira Code Light Bold"/>
                </a:rPr>
                <a:t> FREEMAN URBAN STORE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609352" y="847640"/>
            <a:ext cx="792381" cy="8681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37038" y="2669309"/>
            <a:ext cx="7213922" cy="4368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2"/>
              </a:lnSpc>
            </a:pPr>
            <a:r>
              <a:rPr lang="en-US" sz="11292" spc="-225" dirty="0">
                <a:solidFill>
                  <a:srgbClr val="231815"/>
                </a:solidFill>
                <a:latin typeface="Inria Serif"/>
              </a:rPr>
              <a:t>WORK </a:t>
            </a:r>
          </a:p>
          <a:p>
            <a:pPr algn="ctr">
              <a:lnSpc>
                <a:spcPts val="11292"/>
              </a:lnSpc>
            </a:pPr>
            <a:r>
              <a:rPr lang="en-US" sz="11292" spc="-225" dirty="0">
                <a:solidFill>
                  <a:srgbClr val="231815"/>
                </a:solidFill>
                <a:latin typeface="Inria Serif"/>
              </a:rPr>
              <a:t>IN </a:t>
            </a:r>
          </a:p>
          <a:p>
            <a:pPr algn="ctr">
              <a:lnSpc>
                <a:spcPts val="11292"/>
              </a:lnSpc>
              <a:spcBef>
                <a:spcPct val="0"/>
              </a:spcBef>
            </a:pPr>
            <a:r>
              <a:rPr lang="en-US" sz="11292" spc="-225" dirty="0">
                <a:solidFill>
                  <a:srgbClr val="231815"/>
                </a:solidFill>
                <a:latin typeface="Inria Serif"/>
              </a:rPr>
              <a:t>PROGRESS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 l="2973" r="2973"/>
          <a:stretch>
            <a:fillRect/>
          </a:stretch>
        </p:blipFill>
        <p:spPr>
          <a:xfrm rot="5930912">
            <a:off x="12238650" y="-6679133"/>
            <a:ext cx="4811116" cy="1082606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962281" y="1046729"/>
            <a:ext cx="1303052" cy="58637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9903917" flipH="1" flipV="1">
            <a:off x="-1457218" y="4931855"/>
            <a:ext cx="4734921" cy="12482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7657" y="666507"/>
            <a:ext cx="8502039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INITIATION PHASE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84872" y="4043020"/>
            <a:ext cx="3685571" cy="3685571"/>
            <a:chOff x="0" y="0"/>
            <a:chExt cx="4914094" cy="491409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14094" cy="4914094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40989" y="1217950"/>
              <a:ext cx="4232116" cy="2382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Canva Sans"/>
                </a:rPr>
                <a:t>Project Charter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500430"/>
            <a:ext cx="162306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1508441" y="4234408"/>
            <a:ext cx="3685571" cy="3685571"/>
            <a:chOff x="0" y="0"/>
            <a:chExt cx="4914094" cy="491409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14094" cy="491409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0" y="1230310"/>
              <a:ext cx="4908694" cy="2358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41"/>
                </a:lnSpc>
              </a:pPr>
              <a:r>
                <a:rPr lang="en-US" sz="5172">
                  <a:solidFill>
                    <a:srgbClr val="000000"/>
                  </a:solidFill>
                  <a:latin typeface="Canva Sans"/>
                </a:rPr>
                <a:t>Team Contract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48239" y="571257"/>
            <a:ext cx="7591522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Project Charter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b="2776"/>
          <a:stretch>
            <a:fillRect/>
          </a:stretch>
        </p:blipFill>
        <p:spPr>
          <a:xfrm>
            <a:off x="0" y="1597701"/>
            <a:ext cx="6346934" cy="83492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460" t="327" r="2832" b="2788"/>
          <a:stretch>
            <a:fillRect/>
          </a:stretch>
        </p:blipFill>
        <p:spPr>
          <a:xfrm>
            <a:off x="6772747" y="1597701"/>
            <a:ext cx="5912517" cy="83492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r="40694"/>
          <a:stretch>
            <a:fillRect/>
          </a:stretch>
        </p:blipFill>
        <p:spPr>
          <a:xfrm>
            <a:off x="12939761" y="1597701"/>
            <a:ext cx="5174111" cy="83492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01038" y="666507"/>
            <a:ext cx="6685925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Team Contract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83" t="3406" r="9629" b="3406"/>
          <a:stretch>
            <a:fillRect/>
          </a:stretch>
        </p:blipFill>
        <p:spPr>
          <a:xfrm>
            <a:off x="1275681" y="1793584"/>
            <a:ext cx="7333193" cy="74647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b="2246"/>
          <a:stretch>
            <a:fillRect/>
          </a:stretch>
        </p:blipFill>
        <p:spPr>
          <a:xfrm>
            <a:off x="10049598" y="1793584"/>
            <a:ext cx="6718337" cy="74647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01038" y="666507"/>
            <a:ext cx="6685925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Team Contract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8620" y="1835729"/>
            <a:ext cx="6934886" cy="74225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04059" y="1835729"/>
            <a:ext cx="6855241" cy="74225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01038" y="666507"/>
            <a:ext cx="6685925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Team Contract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789707"/>
            <a:ext cx="7930934" cy="74685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70598" y="1789707"/>
            <a:ext cx="7588702" cy="74685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01038" y="666507"/>
            <a:ext cx="6685925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Team Contract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774437"/>
            <a:ext cx="8739090" cy="77815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77314" y="1774437"/>
            <a:ext cx="5781986" cy="77815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7657" y="666507"/>
            <a:ext cx="7632686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PLANNING PHASE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01215" y="2312790"/>
            <a:ext cx="3685571" cy="3685571"/>
            <a:chOff x="0" y="0"/>
            <a:chExt cx="4914094" cy="491409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14094" cy="4914094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291190" y="1782106"/>
              <a:ext cx="4331714" cy="887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5"/>
                </a:lnSpc>
              </a:pPr>
              <a:r>
                <a:rPr lang="en-US" sz="3996">
                  <a:solidFill>
                    <a:srgbClr val="000000"/>
                  </a:solidFill>
                  <a:latin typeface="Canva Sans"/>
                </a:rPr>
                <a:t>SKILL AUDIT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15519" y="5143500"/>
            <a:ext cx="3685571" cy="3685571"/>
            <a:chOff x="0" y="0"/>
            <a:chExt cx="4914094" cy="49140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14094" cy="491409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340989" y="1217950"/>
              <a:ext cx="4232116" cy="2382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Canva Sans"/>
                </a:rPr>
                <a:t>BELBIN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Canva Sans"/>
                </a:rPr>
                <a:t>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86910" y="5143500"/>
            <a:ext cx="3685571" cy="3685571"/>
            <a:chOff x="0" y="0"/>
            <a:chExt cx="4914094" cy="491409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14094" cy="4914094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277380" y="1431862"/>
              <a:ext cx="4359335" cy="1974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39"/>
                </a:lnSpc>
              </a:pPr>
              <a:r>
                <a:rPr lang="en-US" sz="4314">
                  <a:solidFill>
                    <a:srgbClr val="000000"/>
                  </a:solidFill>
                  <a:latin typeface="Canva Sans"/>
                </a:rPr>
                <a:t>MICROSOFT</a:t>
              </a:r>
            </a:p>
            <a:p>
              <a:pPr algn="ctr">
                <a:lnSpc>
                  <a:spcPts val="6039"/>
                </a:lnSpc>
              </a:pPr>
              <a:r>
                <a:rPr lang="en-US" sz="4314">
                  <a:solidFill>
                    <a:srgbClr val="000000"/>
                  </a:solidFill>
                  <a:latin typeface="Canva Sans"/>
                </a:rPr>
                <a:t>PROJECT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1500430"/>
            <a:ext cx="162306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856"/>
          <a:stretch>
            <a:fillRect/>
          </a:stretch>
        </p:blipFill>
        <p:spPr>
          <a:xfrm>
            <a:off x="3512921" y="1286118"/>
            <a:ext cx="11262158" cy="87755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45330" y="380757"/>
            <a:ext cx="7797340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Belbin 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5745" y="418783"/>
            <a:ext cx="5496511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Skill Audit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518" b="1518"/>
          <a:stretch>
            <a:fillRect/>
          </a:stretch>
        </p:blipFill>
        <p:spPr>
          <a:xfrm>
            <a:off x="255205" y="1266993"/>
            <a:ext cx="9516555" cy="45118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118"/>
          <a:stretch>
            <a:fillRect/>
          </a:stretch>
        </p:blipFill>
        <p:spPr>
          <a:xfrm>
            <a:off x="9144000" y="4882388"/>
            <a:ext cx="8836954" cy="50851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6761" y="2312644"/>
            <a:ext cx="16994479" cy="71829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95745" y="180490"/>
            <a:ext cx="5496511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MS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521" y="1239009"/>
            <a:ext cx="472627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000000"/>
                </a:solidFill>
                <a:latin typeface="Canva Sans"/>
              </a:rPr>
              <a:t>GNATT CHART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329694">
            <a:off x="3347665" y="3259089"/>
            <a:ext cx="12385640" cy="4458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911433" y="-629867"/>
            <a:ext cx="12802546" cy="109792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64031" y="852372"/>
            <a:ext cx="414845" cy="4545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64031" y="2375813"/>
            <a:ext cx="414845" cy="4545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64031" y="3542555"/>
            <a:ext cx="414845" cy="45451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64031" y="4815956"/>
            <a:ext cx="414845" cy="45451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64031" y="6125054"/>
            <a:ext cx="414845" cy="45451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64031" y="7398716"/>
            <a:ext cx="414845" cy="4545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25867" y="785697"/>
            <a:ext cx="5458078" cy="211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0"/>
              </a:lnSpc>
            </a:pPr>
            <a:r>
              <a:rPr lang="en-US" sz="3743">
                <a:solidFill>
                  <a:srgbClr val="231815"/>
                </a:solidFill>
                <a:latin typeface="Fira Code Light Bold"/>
              </a:rPr>
              <a:t>Shreya Singh</a:t>
            </a:r>
          </a:p>
          <a:p>
            <a:pPr>
              <a:lnSpc>
                <a:spcPts val="3310"/>
              </a:lnSpc>
            </a:pPr>
            <a:r>
              <a:rPr lang="en-US" sz="2364">
                <a:solidFill>
                  <a:srgbClr val="231815"/>
                </a:solidFill>
                <a:latin typeface="Fira Code Light Bold"/>
              </a:rPr>
              <a:t>Introduction and Initiation Phase</a:t>
            </a:r>
          </a:p>
          <a:p>
            <a:pPr>
              <a:lnSpc>
                <a:spcPts val="5240"/>
              </a:lnSpc>
            </a:pPr>
            <a:endParaRPr lang="en-US" sz="2364">
              <a:solidFill>
                <a:srgbClr val="231815"/>
              </a:solidFill>
              <a:latin typeface="Fira Code Ligh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25867" y="7485224"/>
            <a:ext cx="5540504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31815"/>
                </a:solidFill>
                <a:latin typeface="Fira Code Light Bold"/>
              </a:rPr>
              <a:t>Sushant Neupane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31815"/>
                </a:solidFill>
                <a:latin typeface="Fira Code Light Bold"/>
              </a:rPr>
              <a:t>Website Development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25867" y="3466355"/>
            <a:ext cx="5540504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31815"/>
                </a:solidFill>
                <a:latin typeface="Fira Code Light Bold"/>
              </a:rPr>
              <a:t>Sujit Gyawali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31815"/>
                </a:solidFill>
                <a:latin typeface="Fira Code Light Bold"/>
              </a:rPr>
              <a:t>Database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25867" y="6048854"/>
            <a:ext cx="5540504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31815"/>
                </a:solidFill>
                <a:latin typeface="Fira Code Light Bold"/>
              </a:rPr>
              <a:t>Sushrut Rimal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31815"/>
                </a:solidFill>
                <a:latin typeface="Fira Code Light Bold"/>
              </a:rPr>
              <a:t>Logo and Wireframe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5867" y="4783570"/>
            <a:ext cx="5540504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31815"/>
                </a:solidFill>
                <a:latin typeface="Fira Code Light Bold"/>
              </a:rPr>
              <a:t>Aavash Chand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31815"/>
                </a:solidFill>
                <a:latin typeface="Fira Code Light Bold"/>
              </a:rPr>
              <a:t>Requirement Catalouge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25867" y="2250570"/>
            <a:ext cx="5540504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31815"/>
                </a:solidFill>
                <a:latin typeface="Fira Code Light Bold"/>
              </a:rPr>
              <a:t>Yunik Pandey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31815"/>
                </a:solidFill>
                <a:latin typeface="Fira Code Light Bold"/>
              </a:rPr>
              <a:t>Planning Phase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4571088" y="4351271"/>
            <a:ext cx="627980" cy="359780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543288">
            <a:off x="16013860" y="9067096"/>
            <a:ext cx="1569861" cy="141287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1299485">
            <a:off x="11358996" y="-4797232"/>
            <a:ext cx="9106933" cy="651145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506479" flipH="1">
            <a:off x="15912463" y="1554864"/>
            <a:ext cx="3411521" cy="446599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51346" y="3844667"/>
            <a:ext cx="5533548" cy="269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18"/>
              </a:lnSpc>
            </a:pPr>
            <a:r>
              <a:rPr lang="en-US" sz="7727">
                <a:solidFill>
                  <a:srgbClr val="231815"/>
                </a:solidFill>
                <a:latin typeface="Inria Serif Bold"/>
              </a:rPr>
              <a:t>Team Members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08136" y="1028700"/>
            <a:ext cx="13671729" cy="8931768"/>
            <a:chOff x="0" y="0"/>
            <a:chExt cx="18228972" cy="1190902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8228972" cy="756420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814" y="7564207"/>
              <a:ext cx="18225157" cy="4344816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395745" y="180490"/>
            <a:ext cx="5496511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MS PROJECT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044" y="1853304"/>
            <a:ext cx="16668256" cy="778523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64615" y="123825"/>
            <a:ext cx="5496511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MS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42975"/>
            <a:ext cx="45339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dirty="0">
                <a:solidFill>
                  <a:srgbClr val="000000"/>
                </a:solidFill>
                <a:latin typeface="Canva Sans"/>
              </a:rPr>
              <a:t>TASK SHEET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3476" y="1353969"/>
            <a:ext cx="17321048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64615" y="123825"/>
            <a:ext cx="5496511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MS PROJECT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4944" y="3410783"/>
            <a:ext cx="15594356" cy="63989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64615" y="123825"/>
            <a:ext cx="5496511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MS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4944" y="1682997"/>
            <a:ext cx="4583456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CALENDAR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64615" y="123825"/>
            <a:ext cx="5496511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MS 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64944" y="1682997"/>
            <a:ext cx="4126256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CALENDAR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45038" y="3199758"/>
            <a:ext cx="16208175" cy="65752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3459" y="3069887"/>
            <a:ext cx="15581083" cy="66188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64615" y="123825"/>
            <a:ext cx="5496511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MS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4944" y="1682997"/>
            <a:ext cx="4202456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CALENDAR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735"/>
          <a:stretch>
            <a:fillRect/>
          </a:stretch>
        </p:blipFill>
        <p:spPr>
          <a:xfrm>
            <a:off x="236282" y="3020807"/>
            <a:ext cx="17815436" cy="42453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64615" y="123825"/>
            <a:ext cx="5496511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MS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42975"/>
            <a:ext cx="3525273" cy="81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Canva Sans"/>
              </a:rPr>
              <a:t>TIMELINE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8548" y="1762221"/>
            <a:ext cx="16570904" cy="80692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64615" y="123825"/>
            <a:ext cx="5496511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MS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42975"/>
            <a:ext cx="5676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88"/>
              </a:lnSpc>
            </a:pPr>
            <a:r>
              <a:rPr lang="en-US" sz="4491" dirty="0">
                <a:solidFill>
                  <a:srgbClr val="000000"/>
                </a:solidFill>
                <a:latin typeface="Canva Sans"/>
              </a:rPr>
              <a:t>RESOURCE SHEET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2"/>
          <a:stretch>
            <a:fillRect/>
          </a:stretch>
        </p:blipFill>
        <p:spPr>
          <a:xfrm>
            <a:off x="4533240" y="1277654"/>
            <a:ext cx="9221520" cy="90093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64615" y="123825"/>
            <a:ext cx="5496511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MS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95514"/>
            <a:ext cx="2711480" cy="81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Canva Sans"/>
              </a:rPr>
              <a:t>HOLIDAY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37813" y="413945"/>
            <a:ext cx="9012375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 EXECUTION PHASE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271830"/>
            <a:ext cx="162306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814445" y="5572729"/>
            <a:ext cx="4659111" cy="3685571"/>
            <a:chOff x="0" y="0"/>
            <a:chExt cx="6212148" cy="491409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49027" y="0"/>
              <a:ext cx="4914094" cy="4914094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1336065"/>
              <a:ext cx="6212148" cy="214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2"/>
                </a:lnSpc>
              </a:pPr>
              <a:r>
                <a:rPr lang="en-US" sz="4672">
                  <a:solidFill>
                    <a:srgbClr val="000000"/>
                  </a:solidFill>
                  <a:latin typeface="Canva Sans"/>
                </a:rPr>
                <a:t>UseCase Diagram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633780"/>
            <a:ext cx="3685571" cy="3685571"/>
            <a:chOff x="0" y="0"/>
            <a:chExt cx="4914094" cy="491409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14094" cy="491409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665256" y="1901986"/>
              <a:ext cx="1839944" cy="1111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72"/>
                </a:lnSpc>
              </a:pPr>
              <a:r>
                <a:rPr lang="en-US" sz="4623" dirty="0">
                  <a:solidFill>
                    <a:srgbClr val="000000"/>
                  </a:solidFill>
                  <a:latin typeface="Canva Sans"/>
                </a:rPr>
                <a:t>ERD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301215" y="1674744"/>
            <a:ext cx="3685571" cy="3685571"/>
            <a:chOff x="0" y="0"/>
            <a:chExt cx="4914094" cy="491409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14094" cy="491409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300950" y="1833900"/>
              <a:ext cx="2578496" cy="1248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dirty="0">
                  <a:solidFill>
                    <a:srgbClr val="000000"/>
                  </a:solidFill>
                  <a:latin typeface="Canva Sans"/>
                </a:rPr>
                <a:t>EERD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5572729"/>
            <a:ext cx="3685571" cy="3685571"/>
            <a:chOff x="0" y="0"/>
            <a:chExt cx="4914094" cy="4914094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14094" cy="4914094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97756" y="1370014"/>
              <a:ext cx="4518581" cy="2088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48"/>
                </a:lnSpc>
              </a:pPr>
              <a:r>
                <a:rPr lang="en-US" sz="4605">
                  <a:solidFill>
                    <a:srgbClr val="000000"/>
                  </a:solidFill>
                  <a:latin typeface="Canva Sans"/>
                </a:rPr>
                <a:t>Logical Table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3729" y="5572729"/>
            <a:ext cx="3685571" cy="3685571"/>
            <a:chOff x="0" y="0"/>
            <a:chExt cx="4914094" cy="4914094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14094" cy="4914094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25257" y="1182764"/>
              <a:ext cx="4663581" cy="2723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25"/>
                </a:lnSpc>
              </a:pPr>
              <a:r>
                <a:rPr lang="en-US" sz="3946">
                  <a:solidFill>
                    <a:srgbClr val="000000"/>
                  </a:solidFill>
                  <a:latin typeface="Canva Sans"/>
                </a:rPr>
                <a:t>Functional &amp; </a:t>
              </a:r>
            </a:p>
            <a:p>
              <a:pPr algn="ctr">
                <a:lnSpc>
                  <a:spcPts val="5525"/>
                </a:lnSpc>
              </a:pPr>
              <a:r>
                <a:rPr lang="en-US" sz="3946">
                  <a:solidFill>
                    <a:srgbClr val="000000"/>
                  </a:solidFill>
                  <a:latin typeface="Canva Sans"/>
                </a:rPr>
                <a:t>Non-Functional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73729" y="1633780"/>
            <a:ext cx="3685571" cy="3685571"/>
            <a:chOff x="0" y="0"/>
            <a:chExt cx="4914094" cy="4914094"/>
          </a:xfrm>
        </p:grpSpPr>
        <p:sp>
          <p:nvSpPr>
            <p:cNvPr id="20" name="TextBox 20"/>
            <p:cNvSpPr txBox="1"/>
            <p:nvPr/>
          </p:nvSpPr>
          <p:spPr>
            <a:xfrm>
              <a:off x="649883" y="1212181"/>
              <a:ext cx="3614329" cy="2423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40"/>
                </a:lnSpc>
              </a:pPr>
              <a:r>
                <a:rPr lang="en-US" sz="3529">
                  <a:solidFill>
                    <a:srgbClr val="000000"/>
                  </a:solidFill>
                  <a:latin typeface="Canva Sans"/>
                </a:rPr>
                <a:t>Final Composite Diagram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914094" cy="4914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24139" y="663908"/>
            <a:ext cx="11439721" cy="86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</a:pPr>
            <a:r>
              <a:rPr lang="en-US" sz="6599">
                <a:solidFill>
                  <a:srgbClr val="000000"/>
                </a:solidFill>
                <a:latin typeface="Fira Code Light Bold"/>
              </a:rPr>
              <a:t>TABLE OF 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596630"/>
            <a:ext cx="5933475" cy="2380762"/>
            <a:chOff x="0" y="0"/>
            <a:chExt cx="7911300" cy="3174349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7321338" cy="843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310"/>
                </a:lnSpc>
              </a:pPr>
              <a:r>
                <a:rPr lang="en-US" sz="3793">
                  <a:solidFill>
                    <a:srgbClr val="000000"/>
                  </a:solidFill>
                  <a:latin typeface="Canva Sans Bold"/>
                </a:rPr>
                <a:t>1.Initiation Phase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7465" y="912301"/>
              <a:ext cx="7567958" cy="798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438" lvl="1" indent="-392219" algn="just">
                <a:lnSpc>
                  <a:spcPts val="5086"/>
                </a:lnSpc>
                <a:buFont typeface="Arial"/>
                <a:buChar char="•"/>
              </a:pPr>
              <a:r>
                <a:rPr lang="en-US" sz="3633">
                  <a:solidFill>
                    <a:srgbClr val="000000"/>
                  </a:solidFill>
                  <a:latin typeface="Canva Sans"/>
                </a:rPr>
                <a:t>Project Charter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7465" y="1644092"/>
              <a:ext cx="7843834" cy="798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438" lvl="1" indent="-392219" algn="just">
                <a:lnSpc>
                  <a:spcPts val="5086"/>
                </a:lnSpc>
                <a:buFont typeface="Arial"/>
                <a:buChar char="•"/>
              </a:pPr>
              <a:r>
                <a:rPr lang="en-US" sz="3633">
                  <a:solidFill>
                    <a:srgbClr val="000000"/>
                  </a:solidFill>
                  <a:latin typeface="Canva Sans"/>
                </a:rPr>
                <a:t>Meeting Agenda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5751" y="2375883"/>
              <a:ext cx="7347395" cy="798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438" lvl="1" indent="-392219" algn="just">
                <a:lnSpc>
                  <a:spcPts val="5086"/>
                </a:lnSpc>
                <a:buFont typeface="Arial"/>
                <a:buChar char="•"/>
              </a:pPr>
              <a:r>
                <a:rPr lang="en-US" sz="3633">
                  <a:solidFill>
                    <a:srgbClr val="000000"/>
                  </a:solidFill>
                  <a:latin typeface="Canva Sans"/>
                </a:rPr>
                <a:t>Team Contract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975742"/>
            <a:ext cx="7790205" cy="2411836"/>
            <a:chOff x="0" y="-76200"/>
            <a:chExt cx="10386940" cy="3215781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5313960" cy="843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310"/>
                </a:lnSpc>
              </a:pPr>
              <a:r>
                <a:rPr lang="en-US" sz="3793">
                  <a:solidFill>
                    <a:srgbClr val="000000"/>
                  </a:solidFill>
                  <a:latin typeface="Canva Sans Bold"/>
                </a:rPr>
                <a:t>2.Planning Phase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9112" y="867431"/>
              <a:ext cx="6354088" cy="872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84438" lvl="1" indent="-392219" algn="just">
                <a:lnSpc>
                  <a:spcPts val="5086"/>
                </a:lnSpc>
                <a:buFont typeface="Arial"/>
                <a:buChar char="•"/>
              </a:pPr>
              <a:r>
                <a:rPr lang="en-US" sz="3633" dirty="0">
                  <a:solidFill>
                    <a:srgbClr val="000000"/>
                  </a:solidFill>
                  <a:latin typeface="Canva Sans"/>
                </a:rPr>
                <a:t>Belbin Analysis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2683" y="1599221"/>
              <a:ext cx="5523980" cy="872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84438" lvl="1" indent="-392219" algn="just">
                <a:lnSpc>
                  <a:spcPts val="5086"/>
                </a:lnSpc>
                <a:buFont typeface="Arial"/>
                <a:buChar char="•"/>
              </a:pPr>
              <a:r>
                <a:rPr lang="en-US" sz="3633" dirty="0">
                  <a:solidFill>
                    <a:srgbClr val="000000"/>
                  </a:solidFill>
                  <a:latin typeface="Canva Sans"/>
                </a:rPr>
                <a:t>Skill Audit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40981" y="2340944"/>
              <a:ext cx="10145959" cy="79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438" lvl="1" indent="-392219" algn="just">
                <a:lnSpc>
                  <a:spcPts val="5086"/>
                </a:lnSpc>
                <a:buFont typeface="Arial"/>
                <a:buChar char="•"/>
              </a:pPr>
              <a:r>
                <a:rPr lang="en-US" sz="3633">
                  <a:solidFill>
                    <a:srgbClr val="000000"/>
                  </a:solidFill>
                  <a:latin typeface="Canva Sans"/>
                </a:rPr>
                <a:t>Functional and Non Functional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69469" y="2963698"/>
            <a:ext cx="6818531" cy="4361431"/>
            <a:chOff x="0" y="-66675"/>
            <a:chExt cx="9091374" cy="581524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5306854" cy="78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69"/>
                </a:lnSpc>
              </a:pPr>
              <a:r>
                <a:rPr lang="en-US" sz="3549">
                  <a:solidFill>
                    <a:srgbClr val="000000"/>
                  </a:solidFill>
                  <a:latin typeface="Canva Sans Bold"/>
                </a:rPr>
                <a:t>3.Executing Phase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9464" y="829115"/>
              <a:ext cx="5624512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 algn="just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Database Design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4864" y="1602968"/>
              <a:ext cx="596042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 algn="just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Use Case Diagram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9464" y="2414924"/>
              <a:ext cx="5624512" cy="815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34059" lvl="1" indent="-367030" algn="just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</a:rPr>
                <a:t>Logo Design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4864" y="3341175"/>
              <a:ext cx="387937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 algn="just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Wireframe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4864" y="4052371"/>
              <a:ext cx="8906510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34059" lvl="1" indent="-367030" algn="just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</a:rPr>
                <a:t>Requirement Catalogue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4864" y="4927828"/>
              <a:ext cx="8398510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34059" lvl="1" indent="-367030" algn="just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</a:rPr>
                <a:t>Website Development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028700" y="1512555"/>
            <a:ext cx="162306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04066" y="114300"/>
            <a:ext cx="12679868" cy="79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Fira Code Light Bold"/>
              </a:rPr>
              <a:t>Entity Relationship Diagram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5296" y="1441801"/>
            <a:ext cx="15537407" cy="85993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820" y="114300"/>
            <a:ext cx="16722360" cy="79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Fira Code Light Bold"/>
              </a:rPr>
              <a:t>Extended Entity Relationship Diagram</a:t>
            </a:r>
          </a:p>
        </p:txBody>
      </p:sp>
      <p:sp>
        <p:nvSpPr>
          <p:cNvPr id="3" name="AutoShape 3"/>
          <p:cNvSpPr/>
          <p:nvPr/>
        </p:nvSpPr>
        <p:spPr>
          <a:xfrm>
            <a:off x="782820" y="1014412"/>
            <a:ext cx="1672236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3892" y="1348422"/>
            <a:ext cx="15460215" cy="85738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2820" y="952500"/>
            <a:ext cx="1672236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236"/>
          <a:stretch>
            <a:fillRect/>
          </a:stretch>
        </p:blipFill>
        <p:spPr>
          <a:xfrm>
            <a:off x="2111735" y="1582103"/>
            <a:ext cx="13639265" cy="84349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94307" y="114300"/>
            <a:ext cx="11699387" cy="79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Fira Code Light Bold"/>
              </a:rPr>
              <a:t>Final Composition Diagram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08132" y="114300"/>
            <a:ext cx="7071737" cy="79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Fira Code Light Bold"/>
              </a:rPr>
              <a:t>Logical Table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79774" y="1266825"/>
            <a:ext cx="8928452" cy="9570127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1014412"/>
            <a:ext cx="162306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72583" y="1247963"/>
            <a:ext cx="4061914" cy="87642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333688"/>
            <a:ext cx="7173308" cy="87642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05760" y="203626"/>
            <a:ext cx="7419188" cy="104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</a:pPr>
            <a:r>
              <a:rPr lang="en-US" sz="4000">
                <a:solidFill>
                  <a:srgbClr val="000000"/>
                </a:solidFill>
                <a:latin typeface="Fira Code Light"/>
              </a:rPr>
              <a:t>Relation Between Product and Discount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93947" y="203626"/>
            <a:ext cx="7419188" cy="104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</a:pPr>
            <a:r>
              <a:rPr lang="en-US" sz="4000">
                <a:solidFill>
                  <a:srgbClr val="000000"/>
                </a:solidFill>
                <a:latin typeface="Fira Code Light"/>
              </a:rPr>
              <a:t>Relation Between Payment and User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48149" y="1554702"/>
            <a:ext cx="14791702" cy="770359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34406" y="342900"/>
            <a:ext cx="7419188" cy="104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</a:pPr>
            <a:r>
              <a:rPr lang="en-US" sz="4000">
                <a:solidFill>
                  <a:srgbClr val="000000"/>
                </a:solidFill>
                <a:latin typeface="Fira Code Light"/>
              </a:rPr>
              <a:t>Relation Between User and Shop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7002" y="2981112"/>
            <a:ext cx="16373995" cy="52539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34406" y="1095375"/>
            <a:ext cx="7419188" cy="104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</a:pPr>
            <a:r>
              <a:rPr lang="en-US" sz="4000">
                <a:solidFill>
                  <a:srgbClr val="000000"/>
                </a:solidFill>
                <a:latin typeface="Fira Code Light"/>
              </a:rPr>
              <a:t>Relation Between TimeSlot and Order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5461" y="2491156"/>
            <a:ext cx="7978147" cy="65471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4101"/>
          <a:stretch>
            <a:fillRect/>
          </a:stretch>
        </p:blipFill>
        <p:spPr>
          <a:xfrm>
            <a:off x="9144000" y="1849097"/>
            <a:ext cx="8367373" cy="78312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44941" y="1095375"/>
            <a:ext cx="7419188" cy="104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</a:pPr>
            <a:r>
              <a:rPr lang="en-US" sz="4000">
                <a:solidFill>
                  <a:srgbClr val="000000"/>
                </a:solidFill>
                <a:latin typeface="Fira Code Light"/>
              </a:rPr>
              <a:t>Relation Between Order and Cart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18093" y="539869"/>
            <a:ext cx="7419188" cy="104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</a:pPr>
            <a:r>
              <a:rPr lang="en-US" sz="4000">
                <a:solidFill>
                  <a:srgbClr val="000000"/>
                </a:solidFill>
                <a:latin typeface="Fira Code Light"/>
              </a:rPr>
              <a:t>Relation Between Order and Report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3807008" y="4314658"/>
            <a:ext cx="10287000" cy="165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 Customer UseCase </a:t>
            </a:r>
          </a:p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Diagram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858" b="858"/>
          <a:stretch>
            <a:fillRect/>
          </a:stretch>
        </p:blipFill>
        <p:spPr>
          <a:xfrm>
            <a:off x="2774819" y="0"/>
            <a:ext cx="1551318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114300"/>
            <a:ext cx="13258800" cy="8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0"/>
              </a:lnSpc>
            </a:pPr>
            <a:r>
              <a:rPr lang="en-US" sz="6200">
                <a:solidFill>
                  <a:srgbClr val="000000"/>
                </a:solidFill>
                <a:latin typeface="Fira Code Light Bold"/>
              </a:rPr>
              <a:t>Trader UseCase Diagram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83" t="1455" r="683" b="856"/>
          <a:stretch>
            <a:fillRect/>
          </a:stretch>
        </p:blipFill>
        <p:spPr>
          <a:xfrm>
            <a:off x="60860" y="938500"/>
            <a:ext cx="18227140" cy="9258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03693" y="666507"/>
            <a:ext cx="7080614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MEETING AGENDA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699" y="1869806"/>
            <a:ext cx="16230601" cy="7649207"/>
            <a:chOff x="-1" y="-66675"/>
            <a:chExt cx="21640801" cy="10198943"/>
          </a:xfrm>
        </p:grpSpPr>
        <p:sp>
          <p:nvSpPr>
            <p:cNvPr id="4" name="TextBox 4"/>
            <p:cNvSpPr txBox="1"/>
            <p:nvPr/>
          </p:nvSpPr>
          <p:spPr>
            <a:xfrm>
              <a:off x="38100" y="-66675"/>
              <a:ext cx="2048510" cy="78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69"/>
                </a:lnSpc>
              </a:pPr>
              <a:r>
                <a:rPr lang="en-US" sz="3549">
                  <a:solidFill>
                    <a:srgbClr val="000000"/>
                  </a:solidFill>
                  <a:latin typeface="Canva Sans Bold"/>
                </a:rPr>
                <a:t>Week 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" y="571770"/>
              <a:ext cx="13079095" cy="8311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</a:rPr>
                <a:t>Discussion on ERD and EERD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60489"/>
              <a:ext cx="19151600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</a:rPr>
                <a:t>Login and Register page mockup design concept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639031"/>
              <a:ext cx="2066766" cy="78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69"/>
                </a:lnSpc>
              </a:pPr>
              <a:r>
                <a:rPr lang="en-US" sz="3549">
                  <a:solidFill>
                    <a:srgbClr val="000000"/>
                  </a:solidFill>
                  <a:latin typeface="Canva Sans Bold"/>
                </a:rPr>
                <a:t>Week 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400321"/>
              <a:ext cx="491124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Jira Workflow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8099" y="4042820"/>
              <a:ext cx="7429500" cy="8321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</a:rPr>
                <a:t>ERD Explanation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8100" y="5212551"/>
              <a:ext cx="2087086" cy="78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69"/>
                </a:lnSpc>
              </a:pPr>
              <a:r>
                <a:rPr lang="en-US" sz="3549">
                  <a:solidFill>
                    <a:srgbClr val="000000"/>
                  </a:solidFill>
                  <a:latin typeface="Canva Sans Bold"/>
                </a:rPr>
                <a:t>Week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050" y="5968640"/>
              <a:ext cx="21621750" cy="1551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Team members learned the basics of git and how the project will be updated and shared.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8100" y="7832387"/>
              <a:ext cx="2105819" cy="78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69"/>
                </a:lnSpc>
              </a:pPr>
              <a:r>
                <a:rPr lang="en-US" sz="3549">
                  <a:solidFill>
                    <a:srgbClr val="000000"/>
                  </a:solidFill>
                  <a:latin typeface="Canva Sans Bold"/>
                </a:rPr>
                <a:t>Week 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8099" y="8613687"/>
              <a:ext cx="15760700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</a:rPr>
                <a:t>Linked with </a:t>
              </a:r>
              <a:r>
                <a:rPr lang="en-US" sz="3399" dirty="0" err="1">
                  <a:solidFill>
                    <a:srgbClr val="000000"/>
                  </a:solidFill>
                  <a:latin typeface="Canva Sans"/>
                </a:rPr>
                <a:t>figma</a:t>
              </a:r>
              <a:r>
                <a:rPr lang="en-US" sz="3399" dirty="0">
                  <a:solidFill>
                    <a:srgbClr val="000000"/>
                  </a:solidFill>
                  <a:latin typeface="Canva Sans"/>
                </a:rPr>
                <a:t> with every team member.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8100" y="9311531"/>
              <a:ext cx="15151100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</a:rPr>
                <a:t>Team members learned to use </a:t>
              </a:r>
              <a:r>
                <a:rPr lang="en-US" sz="3399" dirty="0" err="1">
                  <a:solidFill>
                    <a:srgbClr val="000000"/>
                  </a:solidFill>
                  <a:latin typeface="Canva Sans"/>
                </a:rPr>
                <a:t>figma</a:t>
              </a:r>
              <a:r>
                <a:rPr lang="en-US" sz="3399" dirty="0">
                  <a:solidFill>
                    <a:srgbClr val="000000"/>
                  </a:solidFill>
                  <a:latin typeface="Canva Sans"/>
                </a:rPr>
                <a:t>.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28700" y="1500430"/>
            <a:ext cx="162306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21" r="168" b="316"/>
          <a:stretch>
            <a:fillRect/>
          </a:stretch>
        </p:blipFill>
        <p:spPr>
          <a:xfrm>
            <a:off x="2624960" y="0"/>
            <a:ext cx="1566304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400000">
            <a:off x="-3807008" y="4314658"/>
            <a:ext cx="10287000" cy="165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Admin UseCase </a:t>
            </a:r>
          </a:p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Diagram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85965" y="104775"/>
            <a:ext cx="12851175" cy="77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</a:pPr>
            <a:r>
              <a:rPr lang="en-US" sz="5800">
                <a:solidFill>
                  <a:srgbClr val="000000"/>
                </a:solidFill>
                <a:latin typeface="Fira Code Light Bold"/>
              </a:rPr>
              <a:t>Admin UseCase Diagram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4345" y="774501"/>
            <a:ext cx="15759310" cy="95124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0299" y="114300"/>
            <a:ext cx="14647403" cy="122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5"/>
              </a:lnSpc>
            </a:pPr>
            <a:r>
              <a:rPr lang="en-US" sz="5925">
                <a:solidFill>
                  <a:srgbClr val="000000"/>
                </a:solidFill>
                <a:latin typeface="Fira Code Light Bold"/>
              </a:rPr>
              <a:t>Requirement Catalogue Functional</a:t>
            </a:r>
          </a:p>
          <a:p>
            <a:pPr>
              <a:lnSpc>
                <a:spcPts val="3703"/>
              </a:lnSpc>
            </a:pPr>
            <a:r>
              <a:rPr lang="en-US" sz="3703">
                <a:solidFill>
                  <a:srgbClr val="000000"/>
                </a:solidFill>
                <a:latin typeface="Fira Code Light Bold"/>
              </a:rPr>
              <a:t>(Product Detail)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b="2537"/>
          <a:stretch>
            <a:fillRect/>
          </a:stretch>
        </p:blipFill>
        <p:spPr>
          <a:xfrm>
            <a:off x="3917132" y="1339050"/>
            <a:ext cx="10453735" cy="854271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0299" y="114300"/>
            <a:ext cx="14647403" cy="122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5"/>
              </a:lnSpc>
            </a:pPr>
            <a:r>
              <a:rPr lang="en-US" sz="5925">
                <a:solidFill>
                  <a:srgbClr val="000000"/>
                </a:solidFill>
                <a:latin typeface="Fira Code Light Bold"/>
              </a:rPr>
              <a:t>Requirement Catalogue Functional</a:t>
            </a:r>
          </a:p>
          <a:p>
            <a:pPr>
              <a:lnSpc>
                <a:spcPts val="3703"/>
              </a:lnSpc>
            </a:pPr>
            <a:r>
              <a:rPr lang="en-US" sz="3703">
                <a:solidFill>
                  <a:srgbClr val="000000"/>
                </a:solidFill>
                <a:latin typeface="Fira Code Light Bold"/>
              </a:rPr>
              <a:t>(Customer Detail)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4947" r="1978" b="1592"/>
          <a:stretch>
            <a:fillRect/>
          </a:stretch>
        </p:blipFill>
        <p:spPr>
          <a:xfrm>
            <a:off x="1028700" y="1339050"/>
            <a:ext cx="7372014" cy="87152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5112" r="11718" b="12496"/>
          <a:stretch>
            <a:fillRect/>
          </a:stretch>
        </p:blipFill>
        <p:spPr>
          <a:xfrm>
            <a:off x="9370570" y="2083500"/>
            <a:ext cx="7558570" cy="21420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0299" y="114300"/>
            <a:ext cx="14647403" cy="122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5"/>
              </a:lnSpc>
            </a:pPr>
            <a:r>
              <a:rPr lang="en-US" sz="5925">
                <a:solidFill>
                  <a:srgbClr val="000000"/>
                </a:solidFill>
                <a:latin typeface="Fira Code Light Bold"/>
              </a:rPr>
              <a:t>Requirement Catalogue Functional</a:t>
            </a:r>
          </a:p>
          <a:p>
            <a:pPr>
              <a:lnSpc>
                <a:spcPts val="3703"/>
              </a:lnSpc>
            </a:pPr>
            <a:r>
              <a:rPr lang="en-US" sz="3703">
                <a:solidFill>
                  <a:srgbClr val="000000"/>
                </a:solidFill>
                <a:latin typeface="Fira Code Light Bold"/>
              </a:rPr>
              <a:t>(Trader Detail)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98672" y="1339050"/>
            <a:ext cx="7490657" cy="87336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0299" y="114300"/>
            <a:ext cx="14647403" cy="122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5"/>
              </a:lnSpc>
            </a:pPr>
            <a:r>
              <a:rPr lang="en-US" sz="5925">
                <a:solidFill>
                  <a:srgbClr val="000000"/>
                </a:solidFill>
                <a:latin typeface="Fira Code Light Bold"/>
              </a:rPr>
              <a:t>Requirement Catalogue Functional</a:t>
            </a:r>
          </a:p>
          <a:p>
            <a:pPr>
              <a:lnSpc>
                <a:spcPts val="3703"/>
              </a:lnSpc>
            </a:pPr>
            <a:r>
              <a:rPr lang="en-US" sz="3703">
                <a:solidFill>
                  <a:srgbClr val="000000"/>
                </a:solidFill>
                <a:latin typeface="Fira Code Light Bold"/>
              </a:rPr>
              <a:t>(Admin Detail)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b="1805"/>
          <a:stretch>
            <a:fillRect/>
          </a:stretch>
        </p:blipFill>
        <p:spPr>
          <a:xfrm>
            <a:off x="430294" y="1913805"/>
            <a:ext cx="17402741" cy="759488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423" y="691538"/>
            <a:ext cx="16885153" cy="78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5"/>
              </a:lnSpc>
            </a:pPr>
            <a:r>
              <a:rPr lang="en-US" sz="5925">
                <a:solidFill>
                  <a:srgbClr val="000000"/>
                </a:solidFill>
                <a:latin typeface="Fira Code Light Bold"/>
              </a:rPr>
              <a:t>Requirement Catalogue Non-Functional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374" b="1374"/>
          <a:stretch>
            <a:fillRect/>
          </a:stretch>
        </p:blipFill>
        <p:spPr>
          <a:xfrm>
            <a:off x="1028700" y="2917175"/>
            <a:ext cx="16230600" cy="445264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57523" y="329911"/>
            <a:ext cx="5830934" cy="2326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2"/>
              </a:lnSpc>
            </a:pPr>
            <a:r>
              <a:rPr lang="en-US" sz="6701">
                <a:solidFill>
                  <a:srgbClr val="000000"/>
                </a:solidFill>
                <a:latin typeface="Fira Code Light Bold"/>
              </a:rPr>
              <a:t>LOGO</a:t>
            </a:r>
          </a:p>
          <a:p>
            <a:pPr algn="ctr">
              <a:lnSpc>
                <a:spcPts val="9382"/>
              </a:lnSpc>
            </a:pPr>
            <a:endParaRPr lang="en-US" sz="6701">
              <a:solidFill>
                <a:srgbClr val="000000"/>
              </a:solidFill>
              <a:latin typeface="Fira Code Ligh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76434" y="3645852"/>
            <a:ext cx="7419188" cy="1829377"/>
            <a:chOff x="0" y="0"/>
            <a:chExt cx="9892250" cy="243916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0373" y="0"/>
              <a:ext cx="9371505" cy="1328528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1697435"/>
              <a:ext cx="9892250" cy="741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0"/>
                </a:lnSpc>
              </a:pPr>
              <a:r>
                <a:rPr lang="en-US" sz="4000">
                  <a:solidFill>
                    <a:srgbClr val="000000"/>
                  </a:solidFill>
                  <a:latin typeface="Fira Code Light Bold"/>
                </a:rPr>
                <a:t>Dark Logo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36797" y="6548046"/>
            <a:ext cx="7419188" cy="1913085"/>
            <a:chOff x="0" y="0"/>
            <a:chExt cx="9892250" cy="255078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82923" y="0"/>
              <a:ext cx="9526404" cy="135048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0" y="1809046"/>
              <a:ext cx="9892250" cy="741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0"/>
                </a:lnSpc>
              </a:pPr>
              <a:r>
                <a:rPr lang="en-US" sz="4000">
                  <a:solidFill>
                    <a:srgbClr val="000000"/>
                  </a:solidFill>
                  <a:latin typeface="Fira Code Light Bold"/>
                </a:rPr>
                <a:t>Light Logo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95039" y="114300"/>
            <a:ext cx="7097922" cy="79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Fira Code Light Bold"/>
              </a:rPr>
              <a:t>WireFrame Login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42940" y="1028700"/>
            <a:ext cx="12402120" cy="881928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6383" y="369705"/>
            <a:ext cx="13325223" cy="201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Wireframe Customer Register</a:t>
            </a:r>
          </a:p>
          <a:p>
            <a:pPr>
              <a:lnSpc>
                <a:spcPts val="6399"/>
              </a:lnSpc>
            </a:pPr>
            <a:endParaRPr lang="en-US" sz="6399">
              <a:solidFill>
                <a:srgbClr val="000000"/>
              </a:solidFill>
              <a:latin typeface="Fira Code Light Bold"/>
            </a:endParaRPr>
          </a:p>
          <a:p>
            <a:pPr marL="0" lvl="0" indent="0">
              <a:lnSpc>
                <a:spcPts val="3200"/>
              </a:lnSpc>
            </a:pPr>
            <a:endParaRPr lang="en-US" sz="6399">
              <a:solidFill>
                <a:srgbClr val="000000"/>
              </a:solidFill>
              <a:latin typeface="Fira Code Light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06857" y="1247012"/>
            <a:ext cx="11530935" cy="879233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3321" y="1702302"/>
            <a:ext cx="4085502" cy="119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3406">
                <a:solidFill>
                  <a:srgbClr val="000000"/>
                </a:solidFill>
                <a:latin typeface="Canva Sans Bold"/>
              </a:rPr>
              <a:t>Similar Pages  :         </a:t>
            </a:r>
          </a:p>
          <a:p>
            <a:pPr algn="ctr">
              <a:lnSpc>
                <a:spcPts val="4768"/>
              </a:lnSpc>
            </a:pPr>
            <a:r>
              <a:rPr lang="en-US" sz="3406">
                <a:solidFill>
                  <a:srgbClr val="000000"/>
                </a:solidFill>
                <a:latin typeface="Canva Sans Bold"/>
              </a:rPr>
              <a:t>Trader Registration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03693" y="666507"/>
            <a:ext cx="7080614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MEETING AGENDA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500430"/>
            <a:ext cx="162306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2099033"/>
            <a:ext cx="16230600" cy="2197598"/>
            <a:chOff x="0" y="0"/>
            <a:chExt cx="21640800" cy="2930131"/>
          </a:xfrm>
        </p:grpSpPr>
        <p:sp>
          <p:nvSpPr>
            <p:cNvPr id="5" name="TextBox 5"/>
            <p:cNvSpPr txBox="1"/>
            <p:nvPr/>
          </p:nvSpPr>
          <p:spPr>
            <a:xfrm>
              <a:off x="31432" y="-66675"/>
              <a:ext cx="2093436" cy="78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69"/>
                </a:lnSpc>
              </a:pPr>
              <a:r>
                <a:rPr lang="en-US" sz="3549">
                  <a:solidFill>
                    <a:srgbClr val="000000"/>
                  </a:solidFill>
                  <a:latin typeface="Canva Sans Bold"/>
                </a:rPr>
                <a:t>Week 5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9415"/>
              <a:ext cx="21640800" cy="740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0817" lvl="1" indent="-360409">
                <a:lnSpc>
                  <a:spcPts val="4674"/>
                </a:lnSpc>
                <a:buFont typeface="Arial"/>
                <a:buChar char="•"/>
              </a:pPr>
              <a:r>
                <a:rPr lang="en-US" sz="3338">
                  <a:solidFill>
                    <a:srgbClr val="000000"/>
                  </a:solidFill>
                  <a:latin typeface="Canva Sans"/>
                </a:rPr>
                <a:t>Discussion on Login and Customer Registration FrontEnd Development.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1432" y="1401805"/>
              <a:ext cx="21609368" cy="1528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0817" lvl="1" indent="-360409">
                <a:lnSpc>
                  <a:spcPts val="4674"/>
                </a:lnSpc>
                <a:buFont typeface="Arial"/>
                <a:buChar char="•"/>
              </a:pPr>
              <a:r>
                <a:rPr lang="en-US" sz="3338">
                  <a:solidFill>
                    <a:srgbClr val="000000"/>
                  </a:solidFill>
                  <a:latin typeface="Canva Sans"/>
                </a:rPr>
                <a:t>Discussion on how to move forward for submission of ERD, EERD, Composite, Decomposite, Wireframe within next week.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274" y="4868132"/>
            <a:ext cx="16207026" cy="1794403"/>
            <a:chOff x="0" y="0"/>
            <a:chExt cx="21609368" cy="239253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2121694" cy="78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69"/>
                </a:lnSpc>
              </a:pPr>
              <a:r>
                <a:rPr lang="en-US" sz="3549">
                  <a:solidFill>
                    <a:srgbClr val="000000"/>
                  </a:solidFill>
                  <a:latin typeface="Canva Sans Bold"/>
                </a:rPr>
                <a:t>Week 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6115"/>
              <a:ext cx="836072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Completed EERD and ERD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41068"/>
              <a:ext cx="21609368" cy="751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Worked on wireframe and completed Skill audit and Belbin Analysis.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234034"/>
            <a:ext cx="7584639" cy="1834263"/>
            <a:chOff x="0" y="0"/>
            <a:chExt cx="10112852" cy="2445685"/>
          </a:xfrm>
        </p:grpSpPr>
        <p:sp>
          <p:nvSpPr>
            <p:cNvPr id="13" name="TextBox 13"/>
            <p:cNvSpPr txBox="1"/>
            <p:nvPr/>
          </p:nvSpPr>
          <p:spPr>
            <a:xfrm>
              <a:off x="15875" y="-66675"/>
              <a:ext cx="2036286" cy="78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69"/>
                </a:lnSpc>
              </a:pPr>
              <a:r>
                <a:rPr lang="en-US" sz="3549">
                  <a:solidFill>
                    <a:srgbClr val="000000"/>
                  </a:solidFill>
                  <a:latin typeface="Canva Sans Bold"/>
                </a:rPr>
                <a:t>Week 7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94056"/>
              <a:ext cx="969835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Discussed on use case diagram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875" y="831303"/>
              <a:ext cx="10096977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Worked on remaining wireframes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3170" y="228750"/>
            <a:ext cx="16521661" cy="79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Fira Code Light Bold"/>
              </a:rPr>
              <a:t>WireFrame Home Page &amp; Product Detail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71716" y="1028700"/>
            <a:ext cx="6410824" cy="90134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73399" y="1028700"/>
            <a:ext cx="5776127" cy="90134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5029200" y="5277650"/>
            <a:ext cx="8229600" cy="51556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19225"/>
            <a:ext cx="18288000" cy="144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Fira Code Light Bold"/>
              </a:rPr>
              <a:t>      WireFrame Cart &amp; AdminInterface         (Similar to trader interface)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666270"/>
            <a:ext cx="7288207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43650" y="1666270"/>
            <a:ext cx="6268212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5265478" y="5523290"/>
            <a:ext cx="8229600" cy="51556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6792" y="286444"/>
            <a:ext cx="7634415" cy="74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Fira Code Light Bold"/>
              </a:rPr>
              <a:t>WireFrame Invoice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53080" y="1239454"/>
            <a:ext cx="10181841" cy="85856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95213" y="1305904"/>
            <a:ext cx="14543670" cy="81808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95213" y="404830"/>
            <a:ext cx="11497573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Wireframe Table Product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8966" y="1248754"/>
            <a:ext cx="2736453" cy="312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9"/>
              </a:lnSpc>
            </a:pPr>
            <a:r>
              <a:rPr lang="en-US" sz="2963">
                <a:solidFill>
                  <a:srgbClr val="000000"/>
                </a:solidFill>
                <a:latin typeface="Canva Sans Bold"/>
              </a:rPr>
              <a:t>Similar Pages : </a:t>
            </a:r>
          </a:p>
          <a:p>
            <a:pPr algn="ctr">
              <a:lnSpc>
                <a:spcPts val="4149"/>
              </a:lnSpc>
            </a:pPr>
            <a:r>
              <a:rPr lang="en-US" sz="2963">
                <a:solidFill>
                  <a:srgbClr val="000000"/>
                </a:solidFill>
                <a:latin typeface="Canva Sans Bold"/>
              </a:rPr>
              <a:t>User                     </a:t>
            </a:r>
          </a:p>
          <a:p>
            <a:pPr algn="ctr">
              <a:lnSpc>
                <a:spcPts val="4149"/>
              </a:lnSpc>
            </a:pPr>
            <a:r>
              <a:rPr lang="en-US" sz="2963">
                <a:solidFill>
                  <a:srgbClr val="000000"/>
                </a:solidFill>
                <a:latin typeface="Canva Sans Bold"/>
              </a:rPr>
              <a:t>Order                  </a:t>
            </a:r>
          </a:p>
          <a:p>
            <a:pPr algn="ctr">
              <a:lnSpc>
                <a:spcPts val="4149"/>
              </a:lnSpc>
            </a:pPr>
            <a:r>
              <a:rPr lang="en-US" sz="2963">
                <a:solidFill>
                  <a:srgbClr val="000000"/>
                </a:solidFill>
                <a:latin typeface="Canva Sans Bold"/>
              </a:rPr>
              <a:t>Trader                 </a:t>
            </a:r>
          </a:p>
          <a:p>
            <a:pPr algn="ctr">
              <a:lnSpc>
                <a:spcPts val="4149"/>
              </a:lnSpc>
            </a:pPr>
            <a:r>
              <a:rPr lang="en-US" sz="2963">
                <a:solidFill>
                  <a:srgbClr val="000000"/>
                </a:solidFill>
                <a:latin typeface="Canva Sans Bold"/>
              </a:rPr>
              <a:t>Shop                    </a:t>
            </a:r>
          </a:p>
          <a:p>
            <a:pPr algn="ctr">
              <a:lnSpc>
                <a:spcPts val="4149"/>
              </a:lnSpc>
            </a:pPr>
            <a:endParaRPr lang="en-US" sz="2963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4828" y="443144"/>
            <a:ext cx="8678344" cy="78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5"/>
              </a:lnSpc>
            </a:pPr>
            <a:r>
              <a:rPr lang="en-US" sz="5925">
                <a:solidFill>
                  <a:srgbClr val="000000"/>
                </a:solidFill>
                <a:latin typeface="Fira Code Light Bold"/>
              </a:rPr>
              <a:t>Website Development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670214" y="5563078"/>
            <a:ext cx="9589086" cy="3695222"/>
            <a:chOff x="0" y="0"/>
            <a:chExt cx="12785449" cy="4926963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0"/>
              <a:ext cx="12785449" cy="1017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500"/>
                </a:lnSpc>
              </a:pPr>
              <a:r>
                <a:rPr lang="en-US" sz="5500">
                  <a:solidFill>
                    <a:srgbClr val="231815"/>
                  </a:solidFill>
                  <a:latin typeface="Fira Code Light Bold"/>
                </a:rPr>
                <a:t>Front-End Development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9845" y="1500558"/>
              <a:ext cx="7799591" cy="3426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079507" lvl="1" indent="-539754">
                <a:lnSpc>
                  <a:spcPts val="5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Fira Code Light"/>
                </a:rPr>
                <a:t>HTML</a:t>
              </a:r>
            </a:p>
            <a:p>
              <a:pPr marL="1079507" lvl="1" indent="-539754">
                <a:lnSpc>
                  <a:spcPts val="5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Fira Code Light"/>
                </a:rPr>
                <a:t>CSS</a:t>
              </a:r>
            </a:p>
            <a:p>
              <a:pPr marL="1079507" lvl="1" indent="-539754">
                <a:lnSpc>
                  <a:spcPts val="5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Fira Code Light"/>
                </a:rPr>
                <a:t>JavaScript</a:t>
              </a:r>
            </a:p>
            <a:p>
              <a:pPr marL="1079507" lvl="1" indent="-539754">
                <a:lnSpc>
                  <a:spcPts val="5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Fira Code Light"/>
                </a:rPr>
                <a:t>Tailwind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4370989" y="1217481"/>
            <a:ext cx="951292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28700" y="2507823"/>
            <a:ext cx="9018937" cy="2635677"/>
            <a:chOff x="0" y="0"/>
            <a:chExt cx="12025249" cy="3514236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0"/>
              <a:ext cx="12025249" cy="1001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400"/>
                </a:lnSpc>
              </a:pPr>
              <a:r>
                <a:rPr lang="en-US" sz="5400">
                  <a:solidFill>
                    <a:srgbClr val="000000"/>
                  </a:solidFill>
                  <a:latin typeface="Fira Code Light Bold"/>
                </a:rPr>
                <a:t>Back-End Development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5417" y="1763991"/>
              <a:ext cx="8028501" cy="175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079507" lvl="1" indent="-539754">
                <a:lnSpc>
                  <a:spcPts val="5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Fira Code Light"/>
                </a:rPr>
                <a:t>PHP</a:t>
              </a:r>
            </a:p>
            <a:p>
              <a:pPr marL="1079507" lvl="1" indent="-539754">
                <a:lnSpc>
                  <a:spcPts val="5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Fira Code Light"/>
                </a:rPr>
                <a:t>Oracle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7259" y="1028700"/>
            <a:ext cx="8676741" cy="560734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35355" y="4013787"/>
            <a:ext cx="9223945" cy="59609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95213" y="161290"/>
            <a:ext cx="11497573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Project Setup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16437" y="2026626"/>
            <a:ext cx="7842863" cy="162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Fira Code Light"/>
              </a:rPr>
              <a:t>Utils file that contains project wide used functions.</a:t>
            </a:r>
          </a:p>
          <a:p>
            <a:pPr>
              <a:lnSpc>
                <a:spcPts val="3200"/>
              </a:lnSpc>
            </a:pPr>
            <a:endParaRPr lang="en-US" sz="3200">
              <a:solidFill>
                <a:srgbClr val="000000"/>
              </a:solidFill>
              <a:latin typeface="Fira Code Light"/>
            </a:endParaRPr>
          </a:p>
          <a:p>
            <a:pPr marL="0" lvl="0" indent="0">
              <a:lnSpc>
                <a:spcPts val="3200"/>
              </a:lnSpc>
            </a:pPr>
            <a:endParaRPr lang="en-US" sz="3200">
              <a:solidFill>
                <a:srgbClr val="000000"/>
              </a:solidFill>
              <a:latin typeface="Fira Code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994" y="1302488"/>
            <a:ext cx="8958442" cy="57893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81051" y="3549690"/>
            <a:ext cx="9778249" cy="631919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95213" y="180340"/>
            <a:ext cx="11497573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Project Setup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77233" y="1925360"/>
            <a:ext cx="7842863" cy="162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Fira Code Light"/>
              </a:rPr>
              <a:t>The images shows that table are generated by passing title and values to a function.</a:t>
            </a:r>
          </a:p>
          <a:p>
            <a:pPr marL="0" lvl="0" indent="0">
              <a:lnSpc>
                <a:spcPts val="3200"/>
              </a:lnSpc>
            </a:pPr>
            <a:endParaRPr lang="en-US" sz="3200">
              <a:solidFill>
                <a:srgbClr val="000000"/>
              </a:solidFill>
              <a:latin typeface="Fira Code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7585" y="1028700"/>
            <a:ext cx="9042791" cy="58439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81469" y="3659762"/>
            <a:ext cx="9177831" cy="59311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95213" y="151765"/>
            <a:ext cx="11497573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Project Setup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05593" y="4061078"/>
            <a:ext cx="9261698" cy="59853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1266" y="1245224"/>
            <a:ext cx="10011927" cy="56317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95213" y="161290"/>
            <a:ext cx="11497573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Login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25933" y="2420231"/>
            <a:ext cx="7733707" cy="82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Fira Code Light"/>
              </a:rPr>
              <a:t>This page allows users to be signed in.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26566" y="3886816"/>
            <a:ext cx="9180960" cy="59331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9413" y="1166164"/>
            <a:ext cx="9673431" cy="54413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95213" y="161290"/>
            <a:ext cx="11497573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Register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95576" y="2286375"/>
            <a:ext cx="7733707" cy="82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Fira Code Light"/>
              </a:rPr>
              <a:t>This page allows users to be create account as a customer.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7870" y="475113"/>
            <a:ext cx="13332260" cy="100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6"/>
              </a:lnSpc>
            </a:pPr>
            <a:r>
              <a:rPr lang="en-US" sz="5904">
                <a:solidFill>
                  <a:srgbClr val="000000"/>
                </a:solidFill>
                <a:latin typeface="Fira Code Light Bold"/>
              </a:rPr>
              <a:t>Communication Tool 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03695" y="1544187"/>
            <a:ext cx="6280609" cy="47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3"/>
              </a:lnSpc>
              <a:spcBef>
                <a:spcPct val="0"/>
              </a:spcBef>
            </a:pPr>
            <a:r>
              <a:rPr lang="en-US" sz="3583">
                <a:solidFill>
                  <a:srgbClr val="000000"/>
                </a:solidFill>
                <a:latin typeface="Fira Code Light"/>
              </a:rPr>
              <a:t>Jira for setting agenda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674" r="1674"/>
          <a:stretch>
            <a:fillRect/>
          </a:stretch>
        </p:blipFill>
        <p:spPr>
          <a:xfrm>
            <a:off x="1973941" y="2354182"/>
            <a:ext cx="14340119" cy="607393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19314" y="8836836"/>
            <a:ext cx="12649373" cy="811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Fira Code Light"/>
              </a:rPr>
              <a:t>https://freemansurbanstore.atlassian.net/jira/software/projects/FUS/boards/2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6469" y="1028550"/>
            <a:ext cx="8817531" cy="86117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0364" y="180340"/>
            <a:ext cx="13864087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Home 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25593" y="2228230"/>
            <a:ext cx="7733707" cy="82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Fira Code Light"/>
              </a:rPr>
              <a:t>Front most page that the user will be directed to.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2407" y="4013787"/>
            <a:ext cx="9064324" cy="585781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5539194" cy="89824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97558" y="4019209"/>
            <a:ext cx="9271904" cy="599196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30364" y="170815"/>
            <a:ext cx="13864087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Product Page (Search)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97558" y="2135607"/>
            <a:ext cx="7733707" cy="82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Fira Code Light"/>
              </a:rPr>
              <a:t>The search bar will be redirected to the product page.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30364" y="1028700"/>
            <a:ext cx="696087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2407" y="3767183"/>
            <a:ext cx="8496893" cy="54911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30364" y="161290"/>
            <a:ext cx="13864087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Product Detail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004832"/>
            <a:ext cx="7733707" cy="82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Fira Code Light"/>
              </a:rPr>
              <a:t>Users can add and look at items to their cart or favorites.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5880" y="1028700"/>
            <a:ext cx="781812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0364" y="161290"/>
            <a:ext cx="13864087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About 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25593" y="2228230"/>
            <a:ext cx="7733707" cy="122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Fira Code Light"/>
              </a:rPr>
              <a:t>This page describes about us and contains testimonials from our customers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4013787"/>
            <a:ext cx="8115300" cy="524451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4090" y="1287417"/>
            <a:ext cx="7108317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4269123"/>
            <a:ext cx="8115300" cy="52478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30364" y="170815"/>
            <a:ext cx="13864087" cy="84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Fira Code Light Bold"/>
              </a:rPr>
              <a:t>Admin Interface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260564"/>
            <a:ext cx="7733707" cy="82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Fira Code Light"/>
              </a:rPr>
              <a:t>Admin can have access to all the details.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1666" r="11666"/>
          <a:stretch>
            <a:fillRect/>
          </a:stretch>
        </p:blipFill>
        <p:spPr>
          <a:xfrm rot="-10800000">
            <a:off x="0" y="8273582"/>
            <a:ext cx="18288000" cy="205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324735">
            <a:off x="10274087" y="8710549"/>
            <a:ext cx="10981400" cy="33414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t="3840" b="6550"/>
          <a:stretch>
            <a:fillRect/>
          </a:stretch>
        </p:blipFill>
        <p:spPr>
          <a:xfrm rot="-5400000">
            <a:off x="11562276" y="4789929"/>
            <a:ext cx="2806705" cy="57160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19065" y="1834658"/>
            <a:ext cx="12849871" cy="66176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t="3213" b="3213"/>
          <a:stretch>
            <a:fillRect/>
          </a:stretch>
        </p:blipFill>
        <p:spPr>
          <a:xfrm rot="-828382">
            <a:off x="-1233700" y="-2972567"/>
            <a:ext cx="11822106" cy="39824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609352" y="847640"/>
            <a:ext cx="792381" cy="86814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42658" y="4101033"/>
            <a:ext cx="5565822" cy="150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2"/>
              </a:lnSpc>
              <a:spcBef>
                <a:spcPct val="0"/>
              </a:spcBef>
            </a:pPr>
            <a:r>
              <a:rPr lang="en-US" sz="11292" spc="-225">
                <a:solidFill>
                  <a:srgbClr val="231815"/>
                </a:solidFill>
                <a:latin typeface="Inria Serif"/>
              </a:rPr>
              <a:t>THE END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 l="2973" r="2973"/>
          <a:stretch>
            <a:fillRect/>
          </a:stretch>
        </p:blipFill>
        <p:spPr>
          <a:xfrm rot="5930912">
            <a:off x="12238650" y="-6679133"/>
            <a:ext cx="4811116" cy="1082606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962281" y="1046729"/>
            <a:ext cx="1303052" cy="5863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9903917" flipH="1" flipV="1">
            <a:off x="-1457218" y="4931855"/>
            <a:ext cx="4734921" cy="12482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68351" y="382971"/>
            <a:ext cx="12551299" cy="116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Fira Code Light Bold"/>
              </a:rPr>
              <a:t>Discord Meeting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697" r="297" b="4238"/>
          <a:stretch>
            <a:fillRect/>
          </a:stretch>
        </p:blipFill>
        <p:spPr>
          <a:xfrm>
            <a:off x="2244439" y="1781844"/>
            <a:ext cx="13799121" cy="724521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184081" y="9334500"/>
            <a:ext cx="7919837" cy="464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  <a:spcBef>
                <a:spcPct val="0"/>
              </a:spcBef>
            </a:pPr>
            <a:r>
              <a:rPr lang="en-US" sz="3561">
                <a:solidFill>
                  <a:srgbClr val="000000"/>
                </a:solidFill>
                <a:latin typeface="Fira Code Light"/>
              </a:rPr>
              <a:t>https://discord.gg/YxpMUH8r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3285"/>
          <a:stretch>
            <a:fillRect/>
          </a:stretch>
        </p:blipFill>
        <p:spPr>
          <a:xfrm>
            <a:off x="3453275" y="1712508"/>
            <a:ext cx="11237308" cy="81510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68351" y="382971"/>
            <a:ext cx="12551299" cy="116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Fira Code Light Bold"/>
              </a:rPr>
              <a:t>Physical Meeting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11131" y="2331501"/>
            <a:ext cx="14865738" cy="67410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35208" y="1614728"/>
            <a:ext cx="9217585" cy="53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>
                <a:solidFill>
                  <a:srgbClr val="000000"/>
                </a:solidFill>
                <a:latin typeface="Fira Code Light"/>
              </a:rPr>
              <a:t>Used for working on project together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77970" y="214072"/>
            <a:ext cx="432822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>
                <a:solidFill>
                  <a:srgbClr val="000000"/>
                </a:solidFill>
                <a:latin typeface="Fira Code Light Bold"/>
              </a:rPr>
              <a:t>GitHub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08085" y="9324975"/>
            <a:ext cx="14271830" cy="41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Code Light"/>
              </a:rPr>
              <a:t>https://github.com/freemanurbanstore/Freeman-Urban-Store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559</Words>
  <Application>Microsoft Office PowerPoint</Application>
  <PresentationFormat>Custom</PresentationFormat>
  <Paragraphs>176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Fira Code Light Bold</vt:lpstr>
      <vt:lpstr>Canva Sans</vt:lpstr>
      <vt:lpstr>Inria Serif Bold</vt:lpstr>
      <vt:lpstr>Canva Sans Bold</vt:lpstr>
      <vt:lpstr>Calibri</vt:lpstr>
      <vt:lpstr>Fira Code Light</vt:lpstr>
      <vt:lpstr>Arial</vt:lpstr>
      <vt:lpstr>Inria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cp:lastModifiedBy>DELL</cp:lastModifiedBy>
  <cp:revision>3</cp:revision>
  <dcterms:created xsi:type="dcterms:W3CDTF">2006-08-16T00:00:00Z</dcterms:created>
  <dcterms:modified xsi:type="dcterms:W3CDTF">2023-03-31T09:52:05Z</dcterms:modified>
  <dc:identifier>DAFepJnJoSA</dc:identifier>
</cp:coreProperties>
</file>